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8"/>
  </p:notesMasterIdLst>
  <p:sldIdLst>
    <p:sldId id="266" r:id="rId2"/>
    <p:sldId id="256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80" r:id="rId2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40">
          <p15:clr>
            <a:srgbClr val="A4A3A4"/>
          </p15:clr>
        </p15:guide>
        <p15:guide id="4" pos="5420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78"/>
    <p:restoredTop sz="94729"/>
  </p:normalViewPr>
  <p:slideViewPr>
    <p:cSldViewPr snapToObjects="1" showGuides="1">
      <p:cViewPr>
        <p:scale>
          <a:sx n="80" d="100"/>
          <a:sy n="80" d="100"/>
        </p:scale>
        <p:origin x="864" y="800"/>
      </p:cViewPr>
      <p:guideLst>
        <p:guide orient="horz" pos="754"/>
        <p:guide orient="horz" pos="3838"/>
        <p:guide pos="340"/>
        <p:guide pos="54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7BB96-5CC4-4FBA-B6DA-4C0FA69C8B55}" type="datetimeFigureOut">
              <a:rPr lang="nl-NL" smtClean="0"/>
              <a:t>30-09-16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9E7CB-B55B-433F-ACF3-9EACF2CD01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68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" y="5191996"/>
            <a:ext cx="9154800" cy="16670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1196975"/>
            <a:ext cx="8064500" cy="2160017"/>
          </a:xfrm>
        </p:spPr>
        <p:txBody>
          <a:bodyPr lIns="72000" rIns="72000"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39750" y="3645024"/>
            <a:ext cx="8064500" cy="1656184"/>
          </a:xfrm>
        </p:spPr>
        <p:txBody>
          <a:bodyPr lIns="72000" r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94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 zonder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9144000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 smtClean="0"/>
              <a:t>Click on the pictogram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insert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 smtClean="0"/>
              <a:t>Copy the small bleu </a:t>
            </a:r>
            <a:r>
              <a:rPr lang="nl-BE" dirty="0" err="1" smtClean="0"/>
              <a:t>footer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another</a:t>
            </a:r>
            <a:r>
              <a:rPr lang="nl-BE" dirty="0" smtClean="0"/>
              <a:t> slide </a:t>
            </a:r>
            <a:r>
              <a:rPr lang="nl-BE" dirty="0" err="1" smtClean="0"/>
              <a:t>and</a:t>
            </a:r>
            <a:r>
              <a:rPr lang="nl-BE" dirty="0" smtClean="0"/>
              <a:t> paste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here</a:t>
            </a:r>
            <a:r>
              <a:rPr lang="nl-BE" dirty="0" smtClean="0"/>
              <a:t>. Make </a:t>
            </a:r>
            <a:r>
              <a:rPr lang="nl-BE" dirty="0" err="1" smtClean="0"/>
              <a:t>sure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the picture is </a:t>
            </a:r>
            <a:r>
              <a:rPr lang="nl-BE" dirty="0" err="1" smtClean="0"/>
              <a:t>positioned</a:t>
            </a:r>
            <a:r>
              <a:rPr lang="nl-BE" dirty="0" smtClean="0"/>
              <a:t> </a:t>
            </a:r>
            <a:r>
              <a:rPr lang="nl-BE" dirty="0" err="1" smtClean="0"/>
              <a:t>behind</a:t>
            </a:r>
            <a:r>
              <a:rPr lang="nl-BE" dirty="0" smtClean="0"/>
              <a:t> the </a:t>
            </a:r>
            <a:r>
              <a:rPr lang="nl-BE" dirty="0" err="1" smtClean="0"/>
              <a:t>footer</a:t>
            </a:r>
            <a:r>
              <a:rPr lang="nl-BE" dirty="0" smtClean="0"/>
              <a:t>.</a:t>
            </a:r>
            <a:endParaRPr lang="nl-NL" dirty="0" smtClean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60A7-6202-4C5B-B798-73425609F823}" type="datetime1">
              <a:rPr lang="nl-NL" smtClean="0"/>
              <a:t>30-09-16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voorbeeldpresentatie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28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 smtClean="0"/>
              <a:t>Click on the pictogram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insert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image</a:t>
            </a:r>
          </a:p>
          <a:p>
            <a:endParaRPr lang="nl-NL" dirty="0"/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 smtClean="0"/>
              <a:t>Copy the small bleu </a:t>
            </a:r>
            <a:r>
              <a:rPr lang="nl-BE" dirty="0" err="1" smtClean="0"/>
              <a:t>footer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another</a:t>
            </a:r>
            <a:r>
              <a:rPr lang="nl-BE" dirty="0" smtClean="0"/>
              <a:t> slide </a:t>
            </a:r>
            <a:r>
              <a:rPr lang="nl-BE" dirty="0" err="1" smtClean="0"/>
              <a:t>and</a:t>
            </a:r>
            <a:r>
              <a:rPr lang="nl-BE" dirty="0" smtClean="0"/>
              <a:t> paste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here</a:t>
            </a:r>
            <a:r>
              <a:rPr lang="nl-BE" dirty="0" smtClean="0"/>
              <a:t>. Make </a:t>
            </a:r>
            <a:r>
              <a:rPr lang="nl-BE" dirty="0" err="1" smtClean="0"/>
              <a:t>sure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the picture is </a:t>
            </a:r>
            <a:r>
              <a:rPr lang="nl-BE" dirty="0" err="1" smtClean="0"/>
              <a:t>positioned</a:t>
            </a:r>
            <a:r>
              <a:rPr lang="nl-BE" dirty="0" smtClean="0"/>
              <a:t> </a:t>
            </a:r>
            <a:r>
              <a:rPr lang="nl-BE" dirty="0" err="1" smtClean="0"/>
              <a:t>behind</a:t>
            </a:r>
            <a:r>
              <a:rPr lang="nl-BE" dirty="0" smtClean="0"/>
              <a:t> the </a:t>
            </a:r>
            <a:r>
              <a:rPr lang="nl-BE" dirty="0" err="1" smtClean="0"/>
              <a:t>footer</a:t>
            </a:r>
            <a:r>
              <a:rPr lang="nl-BE" dirty="0" smtClean="0"/>
              <a:t>.</a:t>
            </a:r>
            <a:endParaRPr lang="nl-NL" dirty="0" smtClean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9C03-3D12-4CEF-B48A-0BFA09CB6C9F}" type="datetime1">
              <a:rPr lang="nl-NL" smtClean="0"/>
              <a:t>30-09-16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presentation sample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Ondertitel 2"/>
          <p:cNvSpPr>
            <a:spLocks noGrp="1"/>
          </p:cNvSpPr>
          <p:nvPr>
            <p:ph type="subTitle" idx="14" hasCustomPrompt="1"/>
          </p:nvPr>
        </p:nvSpPr>
        <p:spPr>
          <a:xfrm>
            <a:off x="539750" y="3645024"/>
            <a:ext cx="4032000" cy="472813"/>
          </a:xfr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insert</a:t>
            </a:r>
            <a:r>
              <a:rPr lang="nl-NL" dirty="0" smtClean="0"/>
              <a:t> </a:t>
            </a:r>
            <a:r>
              <a:rPr lang="nl-NL" dirty="0" err="1" smtClean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81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644008" y="0"/>
            <a:ext cx="4499992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 smtClean="0"/>
              <a:t>Click on the pictogram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insert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 smtClean="0"/>
              <a:t>Copy the small bleu </a:t>
            </a:r>
            <a:r>
              <a:rPr lang="nl-BE" dirty="0" err="1" smtClean="0"/>
              <a:t>footer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another</a:t>
            </a:r>
            <a:r>
              <a:rPr lang="nl-BE" dirty="0" smtClean="0"/>
              <a:t> slide </a:t>
            </a:r>
            <a:r>
              <a:rPr lang="nl-BE" dirty="0" err="1" smtClean="0"/>
              <a:t>and</a:t>
            </a:r>
            <a:r>
              <a:rPr lang="nl-BE" dirty="0" smtClean="0"/>
              <a:t> paste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here</a:t>
            </a:r>
            <a:r>
              <a:rPr lang="nl-BE" dirty="0" smtClean="0"/>
              <a:t>. Make </a:t>
            </a:r>
            <a:r>
              <a:rPr lang="nl-BE" dirty="0" err="1" smtClean="0"/>
              <a:t>sure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the picture is </a:t>
            </a:r>
            <a:r>
              <a:rPr lang="nl-BE" dirty="0" err="1" smtClean="0"/>
              <a:t>positioned</a:t>
            </a:r>
            <a:r>
              <a:rPr lang="nl-BE" dirty="0" smtClean="0"/>
              <a:t> </a:t>
            </a:r>
            <a:r>
              <a:rPr lang="nl-BE" dirty="0" err="1" smtClean="0"/>
              <a:t>behind</a:t>
            </a:r>
            <a:r>
              <a:rPr lang="nl-BE" dirty="0" smtClean="0"/>
              <a:t> the </a:t>
            </a:r>
            <a:r>
              <a:rPr lang="nl-BE" dirty="0" err="1" smtClean="0"/>
              <a:t>footer</a:t>
            </a:r>
            <a:r>
              <a:rPr lang="nl-BE" dirty="0" smtClean="0"/>
              <a:t>.</a:t>
            </a:r>
            <a:endParaRPr lang="nl-NL" dirty="0" smtClean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60A7-6202-4C5B-B798-73425609F823}" type="datetime1">
              <a:rPr lang="nl-NL" smtClean="0"/>
              <a:t>30-09-16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voorbeeldpresentatie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3960000" cy="93610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13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540000" y="1440000"/>
            <a:ext cx="3960242" cy="4860000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985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4499992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 smtClean="0"/>
              <a:t>Click on the pictogram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insert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 smtClean="0"/>
              <a:t>Copy the small bleu </a:t>
            </a:r>
            <a:r>
              <a:rPr lang="nl-BE" dirty="0" err="1" smtClean="0"/>
              <a:t>footer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another</a:t>
            </a:r>
            <a:r>
              <a:rPr lang="nl-BE" dirty="0" smtClean="0"/>
              <a:t> slide </a:t>
            </a:r>
            <a:r>
              <a:rPr lang="nl-BE" dirty="0" err="1" smtClean="0"/>
              <a:t>and</a:t>
            </a:r>
            <a:r>
              <a:rPr lang="nl-BE" dirty="0" smtClean="0"/>
              <a:t> paste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here</a:t>
            </a:r>
            <a:r>
              <a:rPr lang="nl-BE" dirty="0" smtClean="0"/>
              <a:t>. Make </a:t>
            </a:r>
            <a:r>
              <a:rPr lang="nl-BE" dirty="0" err="1" smtClean="0"/>
              <a:t>sure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the picture is </a:t>
            </a:r>
            <a:r>
              <a:rPr lang="nl-BE" dirty="0" err="1" smtClean="0"/>
              <a:t>positioned</a:t>
            </a:r>
            <a:r>
              <a:rPr lang="nl-BE" dirty="0" smtClean="0"/>
              <a:t> </a:t>
            </a:r>
            <a:r>
              <a:rPr lang="nl-BE" dirty="0" err="1" smtClean="0"/>
              <a:t>behind</a:t>
            </a:r>
            <a:r>
              <a:rPr lang="nl-BE" dirty="0" smtClean="0"/>
              <a:t> the </a:t>
            </a:r>
            <a:r>
              <a:rPr lang="nl-BE" dirty="0" err="1" smtClean="0"/>
              <a:t>footer</a:t>
            </a:r>
            <a:r>
              <a:rPr lang="nl-BE" dirty="0" smtClean="0"/>
              <a:t>.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60A7-6202-4C5B-B798-73425609F823}" type="datetime1">
              <a:rPr lang="nl-NL" smtClean="0"/>
              <a:t>30-09-16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voorbeeldpresentatie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860000" y="360000"/>
            <a:ext cx="3960000" cy="93610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4860000" y="1440000"/>
            <a:ext cx="3960242" cy="4680000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305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-9246" y="-6037"/>
            <a:ext cx="9153245" cy="6852793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Click on the pictogram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insert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image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-9245" y="5197559"/>
            <a:ext cx="9162000" cy="166261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nl-BE" dirty="0" smtClean="0"/>
              <a:t>Copy the large, bleu </a:t>
            </a:r>
            <a:r>
              <a:rPr lang="nl-BE" dirty="0" err="1" smtClean="0"/>
              <a:t>curved</a:t>
            </a:r>
            <a:r>
              <a:rPr lang="nl-BE" dirty="0" smtClean="0"/>
              <a:t> logo </a:t>
            </a:r>
            <a:r>
              <a:rPr lang="nl-BE" dirty="0" err="1" smtClean="0"/>
              <a:t>footer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another</a:t>
            </a:r>
            <a:r>
              <a:rPr lang="nl-BE" dirty="0" smtClean="0"/>
              <a:t> slide </a:t>
            </a:r>
            <a:r>
              <a:rPr lang="nl-BE" dirty="0" err="1" smtClean="0"/>
              <a:t>and</a:t>
            </a:r>
            <a:r>
              <a:rPr lang="nl-BE" dirty="0" smtClean="0"/>
              <a:t> paste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here</a:t>
            </a:r>
            <a:r>
              <a:rPr lang="nl-BE" dirty="0" smtClean="0"/>
              <a:t>. Make </a:t>
            </a:r>
            <a:r>
              <a:rPr lang="nl-BE" dirty="0" err="1" smtClean="0"/>
              <a:t>sure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the picture is </a:t>
            </a:r>
            <a:r>
              <a:rPr lang="nl-BE" dirty="0" err="1" smtClean="0"/>
              <a:t>positioned</a:t>
            </a:r>
            <a:r>
              <a:rPr lang="nl-BE" dirty="0" smtClean="0"/>
              <a:t> </a:t>
            </a:r>
            <a:r>
              <a:rPr lang="nl-BE" dirty="0" err="1" smtClean="0"/>
              <a:t>behind</a:t>
            </a:r>
            <a:r>
              <a:rPr lang="nl-BE" dirty="0" smtClean="0"/>
              <a:t> the </a:t>
            </a:r>
            <a:r>
              <a:rPr lang="nl-BE" dirty="0" err="1" smtClean="0"/>
              <a:t>footer</a:t>
            </a:r>
            <a:r>
              <a:rPr lang="nl-BE" dirty="0" smtClean="0"/>
              <a:t>.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2730292"/>
            <a:ext cx="8064500" cy="626701"/>
          </a:xfrm>
          <a:solidFill>
            <a:schemeClr val="accent4">
              <a:alpha val="75000"/>
            </a:schemeClr>
          </a:solidFill>
        </p:spPr>
        <p:txBody>
          <a:bodyPr lIns="72000" tIns="36000" rIns="72000" bIns="36000" anchor="b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645024"/>
            <a:ext cx="8064500" cy="472813"/>
          </a:xfr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823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1700808"/>
            <a:ext cx="8064500" cy="1656184"/>
          </a:xfrm>
        </p:spPr>
        <p:txBody>
          <a:bodyPr lIns="72000" rIns="72000" anchor="b" anchorCtr="0">
            <a:noAutofit/>
          </a:bodyPr>
          <a:lstStyle>
            <a:lvl1pPr algn="l">
              <a:defRPr sz="3600" b="1" cap="none"/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750" y="1196975"/>
            <a:ext cx="8064500" cy="503833"/>
          </a:xfrm>
        </p:spPr>
        <p:txBody>
          <a:bodyPr lIns="72000" rIns="72000" anchor="b">
            <a:noAutofit/>
          </a:bodyPr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3591-0879-46AD-9582-0D174F07BD07}" type="datetime1">
              <a:rPr lang="nl-NL" smtClean="0"/>
              <a:t>30-09-16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presentation sample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77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196976"/>
            <a:ext cx="8064896" cy="4895850"/>
          </a:xfrm>
        </p:spPr>
        <p:txBody>
          <a:bodyPr/>
          <a:lstStyle>
            <a:lvl2pPr marL="216000" indent="-216000">
              <a:defRPr sz="2600"/>
            </a:lvl2pPr>
            <a:lvl3pPr marL="576000" indent="-216000">
              <a:defRPr sz="2400"/>
            </a:lvl3pPr>
            <a:lvl4pPr marL="936000" indent="-216000">
              <a:defRPr sz="2200"/>
            </a:lvl4pPr>
            <a:lvl5pPr marL="1296000" indent="-216000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246D-1F25-4C30-8500-32DDE63D39AA}" type="datetime1">
              <a:rPr lang="nl-NL" smtClean="0"/>
              <a:t>30-09-16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presentation sample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7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9750" y="1196976"/>
            <a:ext cx="3960242" cy="4895849"/>
          </a:xfr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4008" y="1196976"/>
            <a:ext cx="3960242" cy="4895849"/>
          </a:xfr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A1FB-674A-4817-9225-B8C94CE5BF52}" type="datetime1">
              <a:rPr lang="nl-NL" smtClean="0"/>
              <a:t>30-09-16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presentation sample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4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39552" y="1196975"/>
            <a:ext cx="3957836" cy="791865"/>
          </a:xfr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nl-NL" dirty="0" smtClean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39552" y="2060848"/>
            <a:ext cx="3957836" cy="4031977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96975"/>
            <a:ext cx="3959225" cy="791865"/>
          </a:xfr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nl-NL" dirty="0" smtClean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060848"/>
            <a:ext cx="3959225" cy="4031977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 smtClean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5F3B-B7AE-4DB5-9A74-D9CE43F9D19A}" type="datetime1">
              <a:rPr lang="nl-NL" smtClean="0"/>
              <a:t>30-09-16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presentation sample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1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E53C-CBC2-4D0D-BE79-AC7B9332A2E4}" type="datetime1">
              <a:rPr lang="nl-NL" smtClean="0"/>
              <a:t>30-09-16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presentation sample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24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D236E-6308-42DA-9521-065242E67706}" type="datetime1">
              <a:rPr lang="nl-NL" smtClean="0"/>
              <a:t>30-09-16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presentation sample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6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5013176"/>
            <a:ext cx="8064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9750" y="5590455"/>
            <a:ext cx="8064500" cy="411257"/>
          </a:xfrm>
        </p:spPr>
        <p:txBody>
          <a:bodyPr>
            <a:spAutoFit/>
          </a:bodyPr>
          <a:lstStyle>
            <a:lvl1pPr marL="0" indent="0">
              <a:buNone/>
              <a:defRPr sz="220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nl-NL" dirty="0" smtClean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DA56-D034-4608-9254-05EC00C23D20}" type="datetime1">
              <a:rPr lang="nl-NL" smtClean="0"/>
              <a:t>30-09-16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presentation sample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545668" y="0"/>
            <a:ext cx="8058582" cy="498457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on the pictogram to insert an illustration, a graph, a table or a movie</a:t>
            </a:r>
          </a:p>
        </p:txBody>
      </p:sp>
    </p:spTree>
    <p:extLst>
      <p:ext uri="{BB962C8B-B14F-4D97-AF65-F5344CB8AC3E}">
        <p14:creationId xmlns:p14="http://schemas.microsoft.com/office/powerpoint/2010/main" val="10020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064896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/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 vert="horz" lIns="0" tIns="36000" rIns="0" bIns="36000" rtlCol="0">
            <a:noAutofit/>
          </a:bodyPr>
          <a:lstStyle/>
          <a:p>
            <a:pPr lvl="0"/>
            <a:r>
              <a:rPr lang="en-US" dirty="0" smtClean="0"/>
              <a:t>Click to edit Master text style</a:t>
            </a:r>
            <a:r>
              <a:rPr lang="en-GB" noProof="0" dirty="0" smtClean="0"/>
              <a:t>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1387B45-9DD3-490C-941E-7E9FB03FF3E2}" type="datetime1">
              <a:rPr lang="nl-NL" smtClean="0"/>
              <a:t>30-09-16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presentation sample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B032377-C103-4EFE-98C1-80A6E5A7472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89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4" r:id="rId10"/>
    <p:sldLayoutId id="2147483660" r:id="rId11"/>
    <p:sldLayoutId id="2147483662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28575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8426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43351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79705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/>
      </p:pic>
      <p:pic>
        <p:nvPicPr>
          <p:cNvPr id="28" name="Afbeelding 27" descr="logo_UA_U_wi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r="-1"/>
          <a:stretch/>
        </p:blipFill>
        <p:spPr>
          <a:xfrm>
            <a:off x="3229004" y="823913"/>
            <a:ext cx="2685991" cy="1803391"/>
          </a:xfrm>
          <a:prstGeom prst="rect">
            <a:avLst/>
          </a:prstGeom>
        </p:spPr>
      </p:pic>
      <p:pic>
        <p:nvPicPr>
          <p:cNvPr id="7" name="Afbeelding 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" b="19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8102" y="1196975"/>
            <a:ext cx="3147796" cy="48958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4373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 on the LAN: IGMP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Internet Group Management Protocol (IGMP)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Protocol between hosts and routers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Hosts can join and leave multicast groups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IGMPv2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Join and leave by host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IGMPv3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Addition of joining and leaving for specific 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 on the LAN: IGMP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Joining an IP multicast group (225.1.1.1)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Host sends an IGMP report (Join) to the group address 225.1.1.1 to join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12</a:t>
            </a:fld>
            <a:endParaRPr lang="nl-NL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447800" y="2133600"/>
          <a:ext cx="5872163" cy="292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Visio" r:id="rId3" imgW="8817028" imgH="4387457" progId="Visio.Drawing.11">
                  <p:embed/>
                </p:oleObj>
              </mc:Choice>
              <mc:Fallback>
                <p:oleObj name="Visio" r:id="rId3" imgW="8817028" imgH="438745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133600"/>
                        <a:ext cx="5872163" cy="292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4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 on the LAN: IGMP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Leaving an IP multicast group (225.1.1.1)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Host sends an IGMP report (Leave) to the group address 225.1.1.1 to leave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13</a:t>
            </a:fld>
            <a:endParaRPr lang="nl-NL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447800" y="2133600"/>
          <a:ext cx="5872163" cy="292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Visio" r:id="rId3" imgW="8817028" imgH="4387457" progId="Visio.Drawing.11">
                  <p:embed/>
                </p:oleObj>
              </mc:Choice>
              <mc:Fallback>
                <p:oleObj name="Visio" r:id="rId3" imgW="8817028" imgH="438745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133600"/>
                        <a:ext cx="5872163" cy="292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732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 on the LAN: IGMP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Keeping an IP multicast group (225.1.1.1) alive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Router sends an IGMP query every 60 seconds</a:t>
            </a:r>
          </a:p>
          <a:p>
            <a:r>
              <a:rPr lang="en-US" dirty="0" smtClean="0"/>
              <a:t>1 host per group answers if there is still someone interested in staying joined with the multicast group</a:t>
            </a:r>
          </a:p>
          <a:p>
            <a:r>
              <a:rPr lang="en-US" dirty="0" smtClean="0"/>
              <a:t>After 2x timeout (~120s), the group is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14</a:t>
            </a:fld>
            <a:endParaRPr lang="nl-NL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16" y="1628800"/>
            <a:ext cx="642336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7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0050" y="1196975"/>
            <a:ext cx="3263900" cy="48958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8649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multicast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Build a multicast tree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PIM Sparse-Mode (PIM-SM) is </a:t>
            </a:r>
            <a:r>
              <a:rPr lang="en-US" i="1" dirty="0" smtClean="0"/>
              <a:t>the</a:t>
            </a:r>
            <a:r>
              <a:rPr lang="en-US" dirty="0" smtClean="0"/>
              <a:t> IP multicast routing protocol for the Internet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Rendezvous Points (RP) are locations where senders and receivers meet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Senders are ’registered’ by the the routing protocol by the local router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Local routers register receivers wishing to subscribe to the multicast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6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multicast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PIM-SM via RP (shared tree)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17</a:t>
            </a:fld>
            <a:endParaRPr lang="nl-NL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476375" y="1916113"/>
          <a:ext cx="6481763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Visio" r:id="rId3" imgW="8308848" imgH="5145405" progId="Visio.Drawing.11">
                  <p:embed/>
                </p:oleObj>
              </mc:Choice>
              <mc:Fallback>
                <p:oleObj name="Visio" r:id="rId3" imgW="8308848" imgH="514540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916113"/>
                        <a:ext cx="6481763" cy="401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97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multicast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PIM-SM via shortest path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18</a:t>
            </a:fld>
            <a:endParaRPr lang="nl-NL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492250" y="1930400"/>
          <a:ext cx="6015038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Visio" r:id="rId3" imgW="7712583" imgH="5145405" progId="Visio.Drawing.11">
                  <p:embed/>
                </p:oleObj>
              </mc:Choice>
              <mc:Fallback>
                <p:oleObj name="Visio" r:id="rId3" imgW="7712583" imgH="514540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1930400"/>
                        <a:ext cx="6015038" cy="401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9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multicast routing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receiver to the PIM-SM tree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19</a:t>
            </a:fld>
            <a:endParaRPr lang="nl-NL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58888" y="1930400"/>
          <a:ext cx="6481762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Visio" r:id="rId3" imgW="8308848" imgH="5145405" progId="Visio.Drawing.11">
                  <p:embed/>
                </p:oleObj>
              </mc:Choice>
              <mc:Fallback>
                <p:oleObj name="Visio" r:id="rId3" imgW="8308848" imgH="514540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30400"/>
                        <a:ext cx="6481762" cy="401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165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Telecommunicatiesystemen</a:t>
            </a:r>
            <a:endParaRPr lang="nl-NL" dirty="0"/>
          </a:p>
        </p:txBody>
      </p:sp>
      <p:sp>
        <p:nvSpPr>
          <p:cNvPr id="8" name="Ond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IP Multicast</a:t>
            </a:r>
          </a:p>
          <a:p>
            <a:endParaRPr lang="nl-BE" dirty="0"/>
          </a:p>
          <a:p>
            <a:r>
              <a:rPr lang="nl-BE" dirty="0" smtClean="0"/>
              <a:t>Johan Bergs </a:t>
            </a:r>
            <a:r>
              <a:rPr lang="mr-IN" dirty="0" smtClean="0"/>
              <a:t>–</a:t>
            </a:r>
            <a:r>
              <a:rPr lang="nl-BE" dirty="0" smtClean="0"/>
              <a:t> Jeremy Van den Eynde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92945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multicast routing </a:t>
            </a:r>
            <a:r>
              <a:rPr lang="mr-IN" dirty="0" smtClean="0"/>
              <a:t>–</a:t>
            </a:r>
            <a:r>
              <a:rPr lang="en-US" dirty="0" smtClean="0"/>
              <a:t> PIM-SSM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PIM-SSM (Source Specific Multicast) is a subset of the PIM-SM protocol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It is meant for one-to-many multicasts (e.g. IPTV)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Uses the shortest path tree algorithm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 need for Rendezvous Points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IGMPv3 is needed between the receiver and the local router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1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multicast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PIM-SSM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21</a:t>
            </a:fld>
            <a:endParaRPr lang="nl-NL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417638" y="1828800"/>
          <a:ext cx="6162675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Visio" r:id="rId3" imgW="8308903" imgH="5410754" progId="Visio.Drawing.11">
                  <p:embed/>
                </p:oleObj>
              </mc:Choice>
              <mc:Fallback>
                <p:oleObj name="Visio" r:id="rId3" imgW="8308903" imgH="541075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638" y="1828800"/>
                        <a:ext cx="6162675" cy="401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61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multicast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22</a:t>
            </a:fld>
            <a:endParaRPr lang="nl-NL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18764" y="1196975"/>
          <a:ext cx="7906472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Visio" r:id="rId3" imgW="8308848" imgH="5145405" progId="Visio.Drawing.11">
                  <p:embed/>
                </p:oleObj>
              </mc:Choice>
              <mc:Fallback>
                <p:oleObj name="Visio" r:id="rId3" imgW="8308848" imgH="514540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764" y="1196975"/>
                        <a:ext cx="7906472" cy="489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03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23</a:t>
            </a:fld>
            <a:endParaRPr lang="nl-NL"/>
          </a:p>
        </p:txBody>
      </p:sp>
      <p:pic>
        <p:nvPicPr>
          <p:cNvPr id="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6900" y="1498600"/>
            <a:ext cx="2870200" cy="4292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06771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 domain IP multicast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Multicast Source Discovery Protocol (MSDP)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Exchange information on multicast sources and subscriptions between rendezvous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82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IP multicast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Can reduce bandwidth for one-to-many, many-to-many and many-to-one communication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Can be supported on three levels</a:t>
            </a:r>
          </a:p>
          <a:p>
            <a:pPr marL="1033200" lvl="2" indent="-457200">
              <a:buFont typeface="Arial" charset="0"/>
              <a:buChar char="•"/>
            </a:pPr>
            <a:r>
              <a:rPr lang="en-US" dirty="0" smtClean="0"/>
              <a:t>Local (IGMP)</a:t>
            </a:r>
          </a:p>
          <a:p>
            <a:pPr marL="1033200" lvl="2" indent="-457200">
              <a:buFont typeface="Arial" charset="0"/>
              <a:buChar char="•"/>
            </a:pPr>
            <a:r>
              <a:rPr lang="en-US" dirty="0" smtClean="0"/>
              <a:t>Intra-domain (PIM-SM)</a:t>
            </a:r>
          </a:p>
          <a:p>
            <a:pPr marL="1033200" lvl="2" indent="-457200">
              <a:buFont typeface="Arial" charset="0"/>
              <a:buChar char="•"/>
            </a:pPr>
            <a:r>
              <a:rPr lang="en-US" dirty="0" smtClean="0"/>
              <a:t>Inter-domain (MSDP)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00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/>
      </p:pic>
      <p:pic>
        <p:nvPicPr>
          <p:cNvPr id="28" name="Afbeelding 27" descr="logo_UA_U_wi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r="-1"/>
          <a:stretch/>
        </p:blipFill>
        <p:spPr>
          <a:xfrm>
            <a:off x="3229004" y="823913"/>
            <a:ext cx="2685991" cy="1803391"/>
          </a:xfrm>
          <a:prstGeom prst="rect">
            <a:avLst/>
          </a:prstGeom>
        </p:spPr>
      </p:pic>
      <p:pic>
        <p:nvPicPr>
          <p:cNvPr id="6" name="Afbeelding 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" b="19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Unicast traffic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3</a:t>
            </a:fld>
            <a:endParaRPr lang="nl-NL"/>
          </a:p>
        </p:txBody>
      </p:sp>
      <p:pic>
        <p:nvPicPr>
          <p:cNvPr id="5" name="Picture 5" descr="unica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5467" y="1196975"/>
            <a:ext cx="5973066" cy="4895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275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 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4</a:t>
            </a:fld>
            <a:endParaRPr lang="nl-NL"/>
          </a:p>
        </p:txBody>
      </p:sp>
      <p:pic>
        <p:nvPicPr>
          <p:cNvPr id="5" name="Picture 5" descr="multica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5467" y="1196975"/>
            <a:ext cx="5973066" cy="4895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59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multicast?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Efficient transmission to multiple receivers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Tree-like optimizations possible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Better bandwidth usage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No duplicate transmission of the same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8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Video streaming / IPTV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Video conferencing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Push software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43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IP multicast traffic: exchanged with group address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Dedicated multicast addresses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Senders and receivers use that address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Receivers join a group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By communication with local routers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Transmitter does not know all of its receivers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Routers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Listen to all IP multicast traffic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Use multicast routing protocols to route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28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 IP: 224.0.0.0 </a:t>
            </a:r>
            <a:r>
              <a:rPr lang="mr-IN" dirty="0" smtClean="0"/>
              <a:t>–</a:t>
            </a:r>
            <a:r>
              <a:rPr lang="en-US" dirty="0" smtClean="0"/>
              <a:t> 239.255.255.255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Link local: 224.0.0.0 </a:t>
            </a:r>
            <a:r>
              <a:rPr lang="mr-IN" dirty="0" smtClean="0"/>
              <a:t>–</a:t>
            </a:r>
            <a:r>
              <a:rPr lang="en-US" dirty="0" smtClean="0"/>
              <a:t> 224.0.0.255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sz="2000" dirty="0" smtClean="0"/>
              <a:t>224.0.0.1 </a:t>
            </a:r>
            <a:r>
              <a:rPr lang="mr-IN" sz="2000" dirty="0" smtClean="0"/>
              <a:t>–</a:t>
            </a:r>
            <a:r>
              <a:rPr lang="en-US" sz="2000" dirty="0" smtClean="0"/>
              <a:t> all multicast systems on a subnet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sz="2000" dirty="0" smtClean="0"/>
              <a:t>224.0.0.2 </a:t>
            </a:r>
            <a:r>
              <a:rPr lang="mr-IN" sz="2000" dirty="0" smtClean="0"/>
              <a:t>–</a:t>
            </a:r>
            <a:r>
              <a:rPr lang="en-US" sz="2000" dirty="0" smtClean="0"/>
              <a:t> all routers on a subnet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Global: 224.0.1.0 </a:t>
            </a:r>
            <a:r>
              <a:rPr lang="mr-IN" dirty="0" smtClean="0"/>
              <a:t>–</a:t>
            </a:r>
            <a:r>
              <a:rPr lang="en-US" dirty="0" smtClean="0"/>
              <a:t> 238.255.255.255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sz="2000" dirty="0" smtClean="0"/>
              <a:t>224.0.1.0 </a:t>
            </a:r>
            <a:r>
              <a:rPr lang="mr-IN" sz="2000" dirty="0" smtClean="0"/>
              <a:t>–</a:t>
            </a:r>
            <a:r>
              <a:rPr lang="en-US" sz="2000" dirty="0" smtClean="0"/>
              <a:t> 224.0.1.255	</a:t>
            </a:r>
            <a:r>
              <a:rPr lang="en-US" sz="2000" dirty="0" err="1" smtClean="0"/>
              <a:t>Internetw</a:t>
            </a:r>
            <a:r>
              <a:rPr lang="en-US" sz="2000" dirty="0" smtClean="0"/>
              <a:t>. control block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sz="2000" dirty="0" smtClean="0"/>
              <a:t>224.0.2.0 = 224.0.255.255	AD-HOC block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sz="2000" dirty="0" smtClean="0"/>
              <a:t>224.2.0.0 </a:t>
            </a:r>
            <a:r>
              <a:rPr lang="mr-IN" sz="2000" dirty="0" smtClean="0"/>
              <a:t>–</a:t>
            </a:r>
            <a:r>
              <a:rPr lang="en-US" sz="2000" dirty="0" smtClean="0"/>
              <a:t> 224.2.255.255	SDP/SAP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sz="2000" dirty="0" smtClean="0"/>
              <a:t>232.0.0.0 </a:t>
            </a:r>
            <a:r>
              <a:rPr lang="mr-IN" sz="2000" dirty="0" smtClean="0"/>
              <a:t>–</a:t>
            </a:r>
            <a:r>
              <a:rPr lang="en-US" sz="2000" dirty="0" smtClean="0"/>
              <a:t> 232.255.255.255	Source specific multicast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sz="2000" dirty="0" smtClean="0"/>
              <a:t>233.0.0.0 </a:t>
            </a:r>
            <a:r>
              <a:rPr lang="mr-IN" sz="2000" dirty="0" smtClean="0"/>
              <a:t>–</a:t>
            </a:r>
            <a:r>
              <a:rPr lang="en-US" sz="2000" dirty="0" smtClean="0"/>
              <a:t> 233.255.255.255	GLOP [RFC3180]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Limited scope: 239.0.0.0 </a:t>
            </a:r>
            <a:r>
              <a:rPr lang="mr-IN" dirty="0" smtClean="0"/>
              <a:t>–</a:t>
            </a:r>
            <a:r>
              <a:rPr lang="en-US" dirty="0" smtClean="0"/>
              <a:t> 239.255.255.255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sz="2000" dirty="0" smtClean="0"/>
              <a:t>E.g. </a:t>
            </a:r>
            <a:r>
              <a:rPr lang="en-US" sz="2000" dirty="0" err="1" smtClean="0"/>
              <a:t>SURFnet</a:t>
            </a:r>
            <a:r>
              <a:rPr lang="en-US" sz="2000" dirty="0" smtClean="0"/>
              <a:t>: 239.192.0.0/16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76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562" y="57987"/>
            <a:ext cx="8064896" cy="936105"/>
          </a:xfrm>
        </p:spPr>
        <p:txBody>
          <a:bodyPr/>
          <a:lstStyle/>
          <a:p>
            <a:r>
              <a:rPr lang="en-US" dirty="0" smtClean="0"/>
              <a:t>Choosing the group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Choice is not fixed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A dynamic allocation protocol is missing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Some attempts have been made, but failed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Currently best choice: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Short session: pick random IP within 225.0.0.0 </a:t>
            </a:r>
            <a:r>
              <a:rPr lang="mr-IN" dirty="0" smtClean="0"/>
              <a:t>–</a:t>
            </a:r>
            <a:r>
              <a:rPr lang="en-US" dirty="0" smtClean="0"/>
              <a:t> 231.255.255.255</a:t>
            </a:r>
          </a:p>
          <a:p>
            <a:pPr marL="673200" lvl="1" indent="-457200">
              <a:buFont typeface="Arial" charset="0"/>
              <a:buChar char="•"/>
            </a:pPr>
            <a:r>
              <a:rPr lang="en-US" dirty="0" smtClean="0"/>
              <a:t>Longer session</a:t>
            </a:r>
          </a:p>
          <a:p>
            <a:pPr marL="1033200" lvl="2" indent="-457200">
              <a:buFont typeface="Arial" charset="0"/>
              <a:buChar char="•"/>
            </a:pPr>
            <a:r>
              <a:rPr lang="en-US" dirty="0" smtClean="0"/>
              <a:t>Static allocation within GLOP address space via provider</a:t>
            </a:r>
          </a:p>
          <a:p>
            <a:pPr marL="1033200" lvl="2" indent="-457200">
              <a:buFont typeface="Arial" charset="0"/>
              <a:buChar char="•"/>
            </a:pPr>
            <a:r>
              <a:rPr lang="en-US" dirty="0" smtClean="0"/>
              <a:t>Source </a:t>
            </a:r>
            <a:r>
              <a:rPr lang="en-US" dirty="0" err="1" smtClean="0"/>
              <a:t>Specifc</a:t>
            </a:r>
            <a:r>
              <a:rPr lang="en-US" dirty="0" smtClean="0"/>
              <a:t> Multicast (SSM)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80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Kantoorthema">
  <a:themeElements>
    <a:clrScheme name="UA">
      <a:dk1>
        <a:sysClr val="windowText" lastClr="000000"/>
      </a:dk1>
      <a:lt1>
        <a:sysClr val="window" lastClr="FFFFFF"/>
      </a:lt1>
      <a:dk2>
        <a:srgbClr val="004466"/>
      </a:dk2>
      <a:lt2>
        <a:srgbClr val="BBCCCC"/>
      </a:lt2>
      <a:accent1>
        <a:srgbClr val="004466"/>
      </a:accent1>
      <a:accent2>
        <a:srgbClr val="881133"/>
      </a:accent2>
      <a:accent3>
        <a:srgbClr val="889999"/>
      </a:accent3>
      <a:accent4>
        <a:srgbClr val="3399CC"/>
      </a:accent4>
      <a:accent5>
        <a:srgbClr val="DD9911"/>
      </a:accent5>
      <a:accent6>
        <a:srgbClr val="AAAA00"/>
      </a:accent6>
      <a:hlink>
        <a:srgbClr val="004466"/>
      </a:hlink>
      <a:folHlink>
        <a:srgbClr val="881133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Macintosh PowerPoint</Application>
  <PresentationFormat>On-screen Show (4:3)</PresentationFormat>
  <Paragraphs>142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Mangal</vt:lpstr>
      <vt:lpstr>Arial</vt:lpstr>
      <vt:lpstr>Wingdings</vt:lpstr>
      <vt:lpstr>Kantoorthema</vt:lpstr>
      <vt:lpstr>Microsoft Visio Drawing</vt:lpstr>
      <vt:lpstr>PowerPoint Presentation</vt:lpstr>
      <vt:lpstr>Telecommunicatiesystemen</vt:lpstr>
      <vt:lpstr>Unicast traffic</vt:lpstr>
      <vt:lpstr>Multicast traffic</vt:lpstr>
      <vt:lpstr>Why multicast?</vt:lpstr>
      <vt:lpstr>Examples</vt:lpstr>
      <vt:lpstr>Layer 3 implications</vt:lpstr>
      <vt:lpstr>Multicast IP: 224.0.0.0 – 239.255.255.255</vt:lpstr>
      <vt:lpstr>Choosing the group address</vt:lpstr>
      <vt:lpstr>Multicast architecture</vt:lpstr>
      <vt:lpstr>Multicast on the LAN: IGMP</vt:lpstr>
      <vt:lpstr>Multicast on the LAN: IGMP</vt:lpstr>
      <vt:lpstr>Multicast on the LAN: IGMP</vt:lpstr>
      <vt:lpstr>Multicast on the LAN: IGMP</vt:lpstr>
      <vt:lpstr>Multicast architecture</vt:lpstr>
      <vt:lpstr>IP multicast routing</vt:lpstr>
      <vt:lpstr>IP multicast routing</vt:lpstr>
      <vt:lpstr>IP multicast routing</vt:lpstr>
      <vt:lpstr>IP multicast routing </vt:lpstr>
      <vt:lpstr>IP multicast routing – PIM-SSM</vt:lpstr>
      <vt:lpstr>IP multicast routing</vt:lpstr>
      <vt:lpstr>IP multicast routing</vt:lpstr>
      <vt:lpstr>Multicast architecture</vt:lpstr>
      <vt:lpstr>Inter domain IP multicast</vt:lpstr>
      <vt:lpstr>Summary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2013-10-11T12:12:31Z</dcterms:created>
  <dcterms:modified xsi:type="dcterms:W3CDTF">2016-09-30T14:39:35Z</dcterms:modified>
</cp:coreProperties>
</file>